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80" r:id="rId3"/>
    <p:sldId id="355" r:id="rId4"/>
    <p:sldId id="331" r:id="rId5"/>
    <p:sldId id="311" r:id="rId6"/>
    <p:sldId id="358" r:id="rId7"/>
    <p:sldId id="363" r:id="rId8"/>
    <p:sldId id="364" r:id="rId9"/>
    <p:sldId id="362" r:id="rId10"/>
    <p:sldId id="359" r:id="rId11"/>
    <p:sldId id="360" r:id="rId12"/>
    <p:sldId id="361" r:id="rId13"/>
    <p:sldId id="337" r:id="rId14"/>
    <p:sldId id="332" r:id="rId15"/>
    <p:sldId id="356" r:id="rId16"/>
    <p:sldId id="334" r:id="rId17"/>
    <p:sldId id="335" r:id="rId18"/>
    <p:sldId id="338" r:id="rId19"/>
    <p:sldId id="347" r:id="rId20"/>
    <p:sldId id="348" r:id="rId21"/>
    <p:sldId id="339" r:id="rId22"/>
    <p:sldId id="340" r:id="rId23"/>
    <p:sldId id="349" r:id="rId24"/>
    <p:sldId id="350" r:id="rId25"/>
    <p:sldId id="341" r:id="rId26"/>
    <p:sldId id="342" r:id="rId27"/>
    <p:sldId id="343" r:id="rId28"/>
    <p:sldId id="344" r:id="rId29"/>
    <p:sldId id="345" r:id="rId30"/>
    <p:sldId id="346" r:id="rId31"/>
    <p:sldId id="268" r:id="rId32"/>
    <p:sldId id="282" r:id="rId33"/>
    <p:sldId id="283" r:id="rId34"/>
    <p:sldId id="284" r:id="rId35"/>
    <p:sldId id="269" r:id="rId36"/>
    <p:sldId id="272" r:id="rId37"/>
    <p:sldId id="273" r:id="rId38"/>
    <p:sldId id="274" r:id="rId39"/>
    <p:sldId id="366" r:id="rId40"/>
    <p:sldId id="367" r:id="rId41"/>
    <p:sldId id="368" r:id="rId42"/>
    <p:sldId id="369" r:id="rId43"/>
    <p:sldId id="365" r:id="rId44"/>
  </p:sldIdLst>
  <p:sldSz cx="9144000" cy="6858000" type="screen4x3"/>
  <p:notesSz cx="9928225" cy="6797675"/>
  <p:embeddedFontLst>
    <p:embeddedFont>
      <p:font typeface="Trebuchet MS" panose="020B0603020202020204" pitchFamily="34" charset="0"/>
      <p:regular r:id="rId47"/>
      <p:bold r:id="rId48"/>
      <p:italic r:id="rId49"/>
      <p:boldItalic r:id="rId50"/>
    </p:embeddedFont>
    <p:embeddedFont>
      <p:font typeface="Tahoma" panose="020B0604030504040204" pitchFamily="34" charset="0"/>
      <p:regular r:id="rId51"/>
      <p:bold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87" d="100"/>
          <a:sy n="87" d="100"/>
        </p:scale>
        <p:origin x="1358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6T11:15:46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13776 12894 0,'35'0'187,"1"0"-171,-19 0-1,1 0 1,-1 0-16,1 0 16,35 0-1,18 0 1,-1 0-1,18 0 1,-52 0 0,-19 0-16,18 0 15,-17 0 1,17 0-16,-17 0 31,0 0-15,-1 0-1,1 0 95,35 0-95,-18 0-15,-17 0 16,-1 0 0,1 0-16,17 0 15,-17 0-15,0 0 16,-1 0-16,19 0 16,-19 0 15,1 0-16,17 0 79,-17 0-78,17 0-1,-17 0 1,17 0 0,-17 0-1,-1 0-15,18 0 16,1 0-16,-19 0 16,19 18 15,-19-18-16,1 0 48,35 0-47,-18 0-1,0 0 1,1 0 15,-19 0-31,1 0 16,0 0 46,-1 0-46,19 0-1,-1 0 1,0 0 0,18 0-1,-18 0 1,1 0-16,-1 0 16,0 0-16,-17 0 15,-1 0 79,19 0-78,-1 0-1,0 0 1,1 0-1,-19 0 1,18 0 0,-17 0-1,17 0 1,-17 0 0,17 0-1,-17 0-15,0 0 31,17 0-15,0 0 0,0 0-16,-17 0 15,0 0 1,-1 0 0,19 0-1,-1 0 16,18 0-15,-36 0 0,19 0-1,-19 0 1,36 0 0,18 0-1,-36 0 16,36 0 16,-54 0-31,1 0-16,35 0 16,-18 0-1,0 0 16,-17 0-15,17 0-16,-17 0 47,0 0-16,35 0 47,-36 0-62,54 0-16,-18 0 16,-36 0-16,1 0 15,35 0 1,-18 0 15,-17 0 0,-1 0-15,36 0 78,-35 0-79,0 0 17,-1 0-1,36 0-16,-18 0 1,-17 0 0,53 0-16,-1 0 15,-35 0-15,-17 0 16,17 0 0,-17 0-1,35 0 63,-35 0-62,34 0 0,1 0-16,-17 0 15,-1 0 1,35 0 15,-17 0-15,-35 0 62,0 0-63,-1 0 17,1 0-1,0 0-15,-1 0 30,19 0-46,-19 0 32,18 0-17,1 0 1,-1 0-16,18 0 16,-35 0-16,-1 0 31,1 0 47,17 0-62,-17 0-1,35 0 1,-36 0-1,19 0 17,-19 0-17,18 0 1,-17 0 0,0 0-1,17 0 1,-17 0-1,-1 0 64,19 0-48,16 0-31,54 0 15,-35 0 17,-1 0-17,-34 0 1,-19-18 15,1 18 0,0 0 1,35 0-17,-36 0-15,1-18 16,-1 18 0,1 0-16,17 0 15,1 0 1,-1 0-16,-17 0 31,-18-17 16,35 17-31,0 0-1,-17 0 1,-1-18-1,1 18 1,0 0 0,-1-18 62,1 18-31,88 0 156,-89 0-188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6T11:15:54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6632 13723 0,'35'0'141,"-17"0"-141,0 0 15,-1 0-15,36 0 16,-35 0 0,17 0-16,36-18 15,17 18 1,53 0 0,-35 0-1,53 0 1,-18 0-1,-88 0 17,-36 0-17,1 0 48,105 0-32,-34-17-31,52 17 16,-18 0-1,-17 0 1,-35 0 0,-54 0-1,1 0 1,0 0-1,-1 0 1,18 0 0,1 0-1,-1 0 1,18 0 0,-18 0-1,53 0 1,-52 0-1,34 0 1,-52 0-16,0 0 16,17 0-1,0 0 17,-17 0-17,-1 0 1,36 0-1,-35 0 1,35 0 0,0 0-16,0 0 15,0 0-15,-1 0 0,-34 0 16,88 0 0,-71 0-1,-17 0 1,0 0-1,34 0 64,-16 0-64,34 0-15,1 0 16,-36 0-1,0 0 1,1 0 0,17 0-1,-36 0-15,1 0 0,-1 0 16,1 0 0,35 0 15,-35 0-31,17 0 15,53 0 1,-17 0 0,17 0-1,0 0 1,-70 0-16,70 0 16,-53 0-1,18 0-15,-18 0 16,18 0-1,-35 0 1,0 0 15,17 0-15,0 0 0,18 0-1,18 0 1,-36 0-1,53 0 1,0 0 0,-35 0-1,-18 0 1,-17 0 0,0 0-16,17 0 62,-17 0-46,-1 0-1,1 0 17,0 0-17,-1 0 1,36 0 15,-35 0-15,17 0-1,-17 0 1,-1 0 0,1 0-16,0 0 46,-1 0-30,1 0 0,17 0-16,-17 0 31,17 0-15,-17 17-1,70 19 1,-70-36 140,-1 0-78</inkml:trace>
  <inkml:trace contextRef="#ctx0" brushRef="#br0" timeOffset="2093.3429">10495 12859 0,'71'0'125,"-36"0"-110,36 0-15,17 0 16,123 0 0,1 0-1,-71 0 1,18 0 0,-71 0-16,-53 0 15,1 0 1,-19 0-1,19 0 1,-19 0 0,18 0-1,1 0 1,-1 0 0,18 0-1,35 0 1,53 0-1,-70 0 1,-1 0 0,1 17-1,-36-17 32,0 0-16,1 18-31,17-18 16,17 0 0,18 0-1,18 18 1,-35-18 0,-1 0-1,-34 0 1,34 0-1,-17 0 1,-35 0 0,35 0-1,-36 0 1,19 0-16,-1 0 16,0 0-1,53 0 1,18 0-1,35 0 1,-35 0 0,35 0-1,-88 0 1,-18 0 0,1 0-1,-1 0 1,18 0-1,-35 0 17,-1 0-32,1 0 15,-1 0 1,19 0 15,-1 0-31,18 0 16,-35 0-16,17 0 15,35 0 1,-17 0 0,-35 0-1,0 0 1,-1 0 0,160 0 15,-72 0-31,72 0 15,-36 0 1,-53 0 0,-35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6T11:16:12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3757 6332 0,'35'0'94,"-17"0"-79,17 0 1,18 0 0,0 0-1,53-17 1,17-1 0,-34 18-1,-1 0 1,-18 0-16,19 0 15,-72 0 1,18 0-16,1 0 16,-19 0-1,1 0 32,17 0-16,1 0-15,52 0 0,-35 0-1,17 0 1,1 0 0,-36 0-1,-17 0 1,17 0-1,-17 0-15,-1 0 16,19 0 0,-19 0-16,1 0 15,-1 0 1,89 0 15,-35 0-15,-1 18-1,19-1 1,-36 1 0,-18 0-1,-18-18 1,19 0 0,-19 0 15,19 0 0,17 0-15,17 0-16,1 0 15,-1 0 1,-35 0 15,-17 17-15,17-17-1,-17 0 1,0 0 0,-18 18-1,17-18 1,36 0 15,-35 0-15,52 0-1,-34 0-15,17 0 16,0 0-16,-1 0 16,19 0-16,-18 0 15,17 0 1,1 0 15,-36 0-15,1 0-1,-19 0 1,54 0 15,-36 0-15,36 0 0,-1-18-1,-35 18 1,1 0-1,-1 0 1,0 0 0,53 0-1,-52 0 1,17 0 15,0 0-15,-18 0-1,0 0 1,36 0 0,-1 0-1,-52 0-15,0 0 16,-1 0-16,1-17 16,-1 17-16,1 0 31,0 0-16,17 0 1,-17 0 0,17-18-1,0 18 1,18 0-16,-18 0 16,36 0-1,-18 0 1,-35 0-1,17 0 1,0 0 0,-17 0-1,-1 0 1,19 0 15,-36-18-15,70 18-16,89 0 15,17 0 1,-35 0 0,-35 0-1,-18 0 1,-70 0 15,0 0-15,17 0 62,18 0-47,-35 0-15,34 0-16,37 0 15,34 0 1,-17 0 0,-18 0-1,-17 0 1,-36 0 0,0 0-1,-17 0 63,17 0-62,0 0 0,1 0-1,-1 0 1,-17 0-16,52 18 15,-17-18 1,0 0 0,-35 0-1,-1 0 1,36 0 156,-35 0-172,0 0 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2019/9/6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2019-09-06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veloper.android.com/studio/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2_game_production\02_preparing_unity%20-%201\what_is_unity_hub.avi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유니티를 이용한 게임</a:t>
            </a:r>
            <a:r>
              <a:rPr lang="en-US" altLang="ko-KR" dirty="0"/>
              <a:t>/</a:t>
            </a:r>
            <a:r>
              <a:rPr lang="ko-KR" altLang="en-US" dirty="0"/>
              <a:t>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개발환경 준비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196A-68BC-47E3-829D-5D4B7B4A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With Extras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6317B-1CFF-41CF-B679-AA94B914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A09A40-BD33-457D-B7C0-6FCE6D37C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2" t="34520" r="63906" b="37707"/>
          <a:stretch/>
        </p:blipFill>
        <p:spPr>
          <a:xfrm>
            <a:off x="107503" y="1338007"/>
            <a:ext cx="8928994" cy="50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7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196A-68BC-47E3-829D-5D4B7B4A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 Definition Rendering Pipeline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6317B-1CFF-41CF-B679-AA94B914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8EAE8A-5865-4419-80FD-47F8FD81B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04" t="34559" r="36383" b="37763"/>
          <a:stretch/>
        </p:blipFill>
        <p:spPr>
          <a:xfrm>
            <a:off x="194965" y="1347925"/>
            <a:ext cx="8813864" cy="49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196A-68BC-47E3-829D-5D4B7B4A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Lightweight Rendering Pipeline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6317B-1CFF-41CF-B679-AA94B914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41241-830D-4FBD-A4D5-E50D121EF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03" t="34527" r="8551" b="37717"/>
          <a:stretch/>
        </p:blipFill>
        <p:spPr>
          <a:xfrm>
            <a:off x="234330" y="1330421"/>
            <a:ext cx="8833899" cy="502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유니티는</a:t>
            </a:r>
            <a:r>
              <a:rPr lang="ko-KR" altLang="en-US" dirty="0"/>
              <a:t> 게임 각각을 프로젝트 단위로 관리</a:t>
            </a:r>
            <a:endParaRPr lang="en-US" altLang="ko-KR" dirty="0"/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/>
              <a:t>유니티는</a:t>
            </a:r>
            <a:r>
              <a:rPr lang="ko-KR" altLang="en-US" dirty="0"/>
              <a:t> 한글경로 인식 불가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게임에 필요한 기능을 패키지 단위로 제공</a:t>
            </a:r>
            <a:endParaRPr lang="en-US" altLang="ko-KR" dirty="0"/>
          </a:p>
          <a:p>
            <a:pPr lvl="1"/>
            <a:r>
              <a:rPr lang="ko-KR" altLang="en-US" dirty="0"/>
              <a:t>빈 프로젝트를 우선 만들고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이후에 필요한 패키지를 따로 불러올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프로젝트</a:t>
            </a:r>
          </a:p>
        </p:txBody>
      </p:sp>
    </p:spTree>
    <p:extLst>
      <p:ext uri="{BB962C8B-B14F-4D97-AF65-F5344CB8AC3E}">
        <p14:creationId xmlns:p14="http://schemas.microsoft.com/office/powerpoint/2010/main" val="33861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81" y="1197141"/>
            <a:ext cx="8496944" cy="53759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편집기 화면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4681" y="1570293"/>
            <a:ext cx="3908473" cy="259364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05785" y="1562091"/>
            <a:ext cx="1339515" cy="490389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53321" y="1562091"/>
            <a:ext cx="1898304" cy="490389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681" y="4163940"/>
            <a:ext cx="3924516" cy="230204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2577" y="3561934"/>
            <a:ext cx="105670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Hierarchy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게임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구성의</a:t>
            </a:r>
            <a:endParaRPr lang="en-US" altLang="ko-KR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계층구조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1200" dirty="0" err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2515" y="2636284"/>
            <a:ext cx="111280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Scene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게임 디자인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9126" y="3654269"/>
            <a:ext cx="126669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물체 매개변수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19139" y="3654268"/>
            <a:ext cx="111280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Project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리소스 목록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14314" y="5084129"/>
            <a:ext cx="1013272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Game View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실행 화면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387218" y="1562091"/>
            <a:ext cx="1294504" cy="490389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4681" y="1416908"/>
            <a:ext cx="8496944" cy="1226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714" y="135770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툴바</a:t>
            </a:r>
            <a:endParaRPr lang="ko-KR" alt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61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 구성요소 및 기본 조작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총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조명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GameObject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/>
              <a:t>Hierarchy </a:t>
            </a:r>
            <a:r>
              <a:rPr lang="ko-KR" altLang="en-US" dirty="0"/>
              <a:t>탭의 </a:t>
            </a:r>
            <a:r>
              <a:rPr lang="en-US" altLang="ko-KR" dirty="0"/>
              <a:t>&lt;Create&gt;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</a:t>
            </a:r>
            <a:endParaRPr lang="en-US" altLang="ko-KR" dirty="0"/>
          </a:p>
          <a:p>
            <a:pPr lvl="1"/>
            <a:r>
              <a:rPr lang="ko-KR" altLang="en-US" dirty="0"/>
              <a:t>물체 선택 후 </a:t>
            </a:r>
            <a:r>
              <a:rPr lang="en-US" altLang="ko-KR" dirty="0"/>
              <a:t>[Delete]</a:t>
            </a:r>
          </a:p>
          <a:p>
            <a:pPr lvl="2"/>
            <a:r>
              <a:rPr lang="en-US" altLang="ko-KR" dirty="0"/>
              <a:t>Scene </a:t>
            </a:r>
            <a:r>
              <a:rPr lang="ko-KR" altLang="en-US" dirty="0"/>
              <a:t>또는</a:t>
            </a:r>
            <a:endParaRPr lang="en-US" altLang="ko-KR" dirty="0"/>
          </a:p>
          <a:p>
            <a:pPr lvl="2"/>
            <a:r>
              <a:rPr lang="en-US" altLang="ko-KR" dirty="0"/>
              <a:t>Hierarchy </a:t>
            </a:r>
            <a:r>
              <a:rPr lang="ko-KR" altLang="en-US" dirty="0"/>
              <a:t>에서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5634" b="52800"/>
          <a:stretch/>
        </p:blipFill>
        <p:spPr>
          <a:xfrm>
            <a:off x="4644008" y="2540352"/>
            <a:ext cx="4390456" cy="405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3225" t="7000" r="67916" b="62600"/>
          <a:stretch/>
        </p:blipFill>
        <p:spPr>
          <a:xfrm>
            <a:off x="6312639" y="98987"/>
            <a:ext cx="2721825" cy="2626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33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툴바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757326"/>
              </p:ext>
            </p:extLst>
          </p:nvPr>
        </p:nvGraphicFramePr>
        <p:xfrm>
          <a:off x="271490" y="1743928"/>
          <a:ext cx="8620990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931">
                  <a:extLst>
                    <a:ext uri="{9D8B030D-6E8A-4147-A177-3AD203B41FA5}">
                      <a16:colId xmlns:a16="http://schemas.microsoft.com/office/drawing/2014/main" val="1443104616"/>
                    </a:ext>
                  </a:extLst>
                </a:gridCol>
                <a:gridCol w="2575766">
                  <a:extLst>
                    <a:ext uri="{9D8B030D-6E8A-4147-A177-3AD203B41FA5}">
                      <a16:colId xmlns:a16="http://schemas.microsoft.com/office/drawing/2014/main" val="919856888"/>
                    </a:ext>
                  </a:extLst>
                </a:gridCol>
                <a:gridCol w="3385293">
                  <a:extLst>
                    <a:ext uri="{9D8B030D-6E8A-4147-A177-3AD203B41FA5}">
                      <a16:colId xmlns:a16="http://schemas.microsoft.com/office/drawing/2014/main" val="3342267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아이콘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03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변환 도구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순서대로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Scene </a:t>
                      </a:r>
                      <a:r>
                        <a:rPr lang="ko-KR" altLang="en-US" sz="1600" dirty="0"/>
                        <a:t>뷰 안에서 이동</a:t>
                      </a:r>
                      <a:r>
                        <a:rPr lang="en-US" altLang="ko-KR" sz="1600" dirty="0"/>
                        <a:t>(Ctrl</a:t>
                      </a:r>
                      <a:r>
                        <a:rPr lang="ko-KR" altLang="en-US" sz="1600" dirty="0"/>
                        <a:t>을 누르고 </a:t>
                      </a:r>
                      <a:r>
                        <a:rPr lang="ko-KR" altLang="en-US" sz="1600" dirty="0" err="1"/>
                        <a:t>드래그하면</a:t>
                      </a:r>
                      <a:r>
                        <a:rPr lang="ko-KR" altLang="en-US" sz="1600" dirty="0"/>
                        <a:t> 화면을 축소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확대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물체 이동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물체 회전</a:t>
                      </a:r>
                      <a:endParaRPr lang="en-US" altLang="ko-KR" sz="1600" baseline="0" dirty="0"/>
                    </a:p>
                    <a:p>
                      <a:pPr latinLnBrk="1"/>
                      <a:r>
                        <a:rPr lang="en-US" altLang="ko-KR" sz="1600" baseline="0" dirty="0"/>
                        <a:t>- </a:t>
                      </a:r>
                      <a:r>
                        <a:rPr lang="ko-KR" altLang="en-US" sz="1600" baseline="0" dirty="0"/>
                        <a:t>물체 확대</a:t>
                      </a:r>
                      <a:r>
                        <a:rPr lang="en-US" altLang="ko-KR" sz="1600" baseline="0" dirty="0"/>
                        <a:t>/</a:t>
                      </a:r>
                      <a:r>
                        <a:rPr lang="ko-KR" altLang="en-US" sz="1600" baseline="0" dirty="0"/>
                        <a:t>축소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4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변환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 err="1"/>
                        <a:t>기즈모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토글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Scene </a:t>
                      </a:r>
                      <a:r>
                        <a:rPr lang="ko-KR" altLang="en-US" sz="1600" dirty="0"/>
                        <a:t>뷰 안의 </a:t>
                      </a:r>
                      <a:r>
                        <a:rPr lang="ko-KR" altLang="en-US" sz="1600" dirty="0" err="1"/>
                        <a:t>기즈모</a:t>
                      </a:r>
                      <a:r>
                        <a:rPr lang="ko-KR" altLang="en-US" sz="1600" dirty="0"/>
                        <a:t> 표시를 전환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71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일시 정지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스텝 버튼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게임을 재생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일시 정지 및 한 단계씩 끊어서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04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레이어 </a:t>
                      </a:r>
                      <a:r>
                        <a:rPr lang="ko-KR" altLang="en-US" sz="1600" dirty="0" err="1"/>
                        <a:t>드롭다운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Scene </a:t>
                      </a:r>
                      <a:r>
                        <a:rPr lang="ko-KR" altLang="en-US" sz="1600" dirty="0"/>
                        <a:t>뷰에 표시되는 구성요소 레이어를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35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레이아웃 </a:t>
                      </a:r>
                      <a:r>
                        <a:rPr lang="ko-KR" altLang="en-US" sz="1600" dirty="0" err="1"/>
                        <a:t>드롭다운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편집기 레이아웃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10429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10" t="4436" r="91839" b="93472"/>
          <a:stretch/>
        </p:blipFill>
        <p:spPr>
          <a:xfrm>
            <a:off x="403774" y="2714522"/>
            <a:ext cx="2397212" cy="4201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1132" t="4562" r="81291" b="93674"/>
          <a:stretch/>
        </p:blipFill>
        <p:spPr>
          <a:xfrm>
            <a:off x="513206" y="3691958"/>
            <a:ext cx="2186586" cy="321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4700" t="4596" r="577" b="93644"/>
          <a:stretch/>
        </p:blipFill>
        <p:spPr>
          <a:xfrm>
            <a:off x="969788" y="5233070"/>
            <a:ext cx="1265182" cy="298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47098" t="4439" r="47245" b="93510"/>
          <a:stretch/>
        </p:blipFill>
        <p:spPr>
          <a:xfrm>
            <a:off x="786154" y="4160319"/>
            <a:ext cx="1632450" cy="3744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89407" t="4595" r="5821" b="93635"/>
          <a:stretch/>
        </p:blipFill>
        <p:spPr>
          <a:xfrm>
            <a:off x="913852" y="4757774"/>
            <a:ext cx="1377054" cy="3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이동</a:t>
            </a:r>
            <a:r>
              <a:rPr lang="en-US" altLang="ko-KR" sz="2400" dirty="0"/>
              <a:t>, </a:t>
            </a:r>
            <a:r>
              <a:rPr lang="ko-KR" altLang="en-US" sz="2400" dirty="0"/>
              <a:t>회전</a:t>
            </a:r>
            <a:r>
              <a:rPr lang="en-US" altLang="ko-KR" sz="2400" dirty="0"/>
              <a:t>, </a:t>
            </a:r>
            <a:r>
              <a:rPr lang="ko-KR" altLang="en-US" sz="2400" dirty="0"/>
              <a:t>확대</a:t>
            </a:r>
            <a:r>
              <a:rPr lang="en-US" altLang="ko-KR" sz="2400" dirty="0"/>
              <a:t>/</a:t>
            </a:r>
            <a:r>
              <a:rPr lang="ko-KR" altLang="en-US" sz="2400" dirty="0"/>
              <a:t>축소의 </a:t>
            </a:r>
            <a:r>
              <a:rPr lang="ko-KR" altLang="en-US" sz="2400" dirty="0" err="1"/>
              <a:t>기즈모가</a:t>
            </a:r>
            <a:r>
              <a:rPr lang="ko-KR" altLang="en-US" sz="2400" dirty="0"/>
              <a:t> 표시됨</a:t>
            </a:r>
          </a:p>
          <a:p>
            <a:pPr lvl="1"/>
            <a:r>
              <a:rPr lang="ko-KR" altLang="en-US" sz="2000" dirty="0" err="1"/>
              <a:t>기즈모</a:t>
            </a:r>
            <a:r>
              <a:rPr lang="en-US" altLang="ko-KR" sz="2000" dirty="0"/>
              <a:t>(gizmo)</a:t>
            </a:r>
          </a:p>
          <a:p>
            <a:pPr lvl="2"/>
            <a:r>
              <a:rPr lang="ko-KR" altLang="en-US" sz="1800" dirty="0"/>
              <a:t>눈에 보이지 않는 요소를 아이콘으로 표시한 것</a:t>
            </a:r>
            <a:endParaRPr lang="en-US" altLang="ko-KR" sz="1800" dirty="0"/>
          </a:p>
          <a:p>
            <a:pPr lvl="1"/>
            <a:r>
              <a:rPr lang="ko-KR" altLang="en-US" sz="2000" dirty="0"/>
              <a:t>물체 중앙의 사각형을 드래그</a:t>
            </a:r>
            <a:endParaRPr lang="en-US" altLang="ko-KR" sz="2000" dirty="0"/>
          </a:p>
          <a:p>
            <a:pPr lvl="2"/>
            <a:r>
              <a:rPr lang="ko-KR" altLang="en-US" sz="1800" dirty="0"/>
              <a:t>임의의 방향 이동</a:t>
            </a:r>
            <a:r>
              <a:rPr lang="en-US" altLang="ko-KR" sz="1800" dirty="0"/>
              <a:t>/</a:t>
            </a:r>
            <a:r>
              <a:rPr lang="ko-KR" altLang="en-US" sz="1800" dirty="0"/>
              <a:t>회전 또는 </a:t>
            </a:r>
            <a:r>
              <a:rPr lang="en-US" altLang="ko-KR" sz="1800" dirty="0"/>
              <a:t>3</a:t>
            </a:r>
            <a:r>
              <a:rPr lang="ko-KR" altLang="en-US" sz="1800" dirty="0"/>
              <a:t>축 같은 비율 확대</a:t>
            </a:r>
            <a:r>
              <a:rPr lang="en-US" altLang="ko-KR" sz="1800" dirty="0"/>
              <a:t>/</a:t>
            </a:r>
            <a:r>
              <a:rPr lang="ko-KR" altLang="en-US" sz="1800" dirty="0"/>
              <a:t>축소</a:t>
            </a:r>
            <a:endParaRPr lang="en-US" altLang="ko-KR" sz="18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r>
              <a:rPr lang="ko-KR" altLang="en-US" sz="2400" dirty="0"/>
              <a:t>물체의 위치와 방향 표시</a:t>
            </a:r>
            <a:endParaRPr lang="en-US" altLang="ko-KR" sz="2400" dirty="0"/>
          </a:p>
          <a:p>
            <a:pPr lvl="1"/>
            <a:r>
              <a:rPr lang="en-US" altLang="ko-KR" sz="2000" dirty="0"/>
              <a:t>x</a:t>
            </a:r>
            <a:r>
              <a:rPr lang="ko-KR" altLang="en-US" sz="2000" dirty="0"/>
              <a:t>축</a:t>
            </a:r>
            <a:r>
              <a:rPr lang="en-US" altLang="ko-KR" sz="2000" dirty="0"/>
              <a:t> : </a:t>
            </a:r>
            <a:r>
              <a:rPr lang="ko-KR" altLang="en-US" sz="2000" dirty="0"/>
              <a:t>빨강</a:t>
            </a:r>
            <a:r>
              <a:rPr lang="en-US" altLang="ko-KR" sz="2000" dirty="0"/>
              <a:t>(red), y</a:t>
            </a:r>
            <a:r>
              <a:rPr lang="ko-KR" altLang="en-US" sz="2000" dirty="0"/>
              <a:t>축</a:t>
            </a:r>
            <a:r>
              <a:rPr lang="en-US" altLang="ko-KR" sz="2000" dirty="0"/>
              <a:t> : </a:t>
            </a:r>
            <a:r>
              <a:rPr lang="ko-KR" altLang="en-US" sz="2000" dirty="0"/>
              <a:t>초록</a:t>
            </a:r>
            <a:r>
              <a:rPr lang="en-US" altLang="ko-KR" sz="2000" dirty="0"/>
              <a:t>(green), z</a:t>
            </a:r>
            <a:r>
              <a:rPr lang="ko-KR" altLang="en-US" sz="2000" dirty="0"/>
              <a:t>축</a:t>
            </a:r>
            <a:r>
              <a:rPr lang="en-US" altLang="ko-KR" sz="2000" dirty="0"/>
              <a:t> : </a:t>
            </a:r>
            <a:r>
              <a:rPr lang="ko-KR" altLang="en-US" sz="2000" dirty="0"/>
              <a:t>파랑</a:t>
            </a:r>
            <a:r>
              <a:rPr lang="en-US" altLang="ko-KR" sz="2000" dirty="0"/>
              <a:t>(blue)</a:t>
            </a:r>
          </a:p>
          <a:p>
            <a:pPr lvl="3"/>
            <a:endParaRPr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선택 시</a:t>
            </a:r>
          </a:p>
        </p:txBody>
      </p:sp>
      <p:pic>
        <p:nvPicPr>
          <p:cNvPr id="1026" name="Picture 2" descr="http://korea.unity3d.com/_data/neko/board/unitygame_temp_1330779168/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23" y="3284983"/>
            <a:ext cx="6785137" cy="1977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7223" y="328498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이동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674" y="328498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9730" y="3284983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확대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축소</a:t>
            </a:r>
          </a:p>
        </p:txBody>
      </p:sp>
    </p:spTree>
    <p:extLst>
      <p:ext uri="{BB962C8B-B14F-4D97-AF65-F5344CB8AC3E}">
        <p14:creationId xmlns:p14="http://schemas.microsoft.com/office/powerpoint/2010/main" val="23775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 </a:t>
            </a:r>
            <a:r>
              <a:rPr lang="ko-KR" altLang="en-US" dirty="0" err="1"/>
              <a:t>기즈모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984" r="53544" b="46500"/>
          <a:stretch/>
        </p:blipFill>
        <p:spPr>
          <a:xfrm>
            <a:off x="251520" y="1424244"/>
            <a:ext cx="8640960" cy="4866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사각형: 둥근 모서리 4"/>
          <p:cNvSpPr/>
          <p:nvPr/>
        </p:nvSpPr>
        <p:spPr>
          <a:xfrm>
            <a:off x="7956376" y="1796878"/>
            <a:ext cx="833264" cy="1056057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유니티 구성요소 및 기본 조작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멀티플랫폼 빌드</a:t>
            </a:r>
          </a:p>
        </p:txBody>
      </p:sp>
    </p:spTree>
    <p:extLst>
      <p:ext uri="{BB962C8B-B14F-4D97-AF65-F5344CB8AC3E}">
        <p14:creationId xmlns:p14="http://schemas.microsoft.com/office/powerpoint/2010/main" val="4330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Isometric vs. Perspective Mode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Scene </a:t>
            </a:r>
            <a:r>
              <a:rPr lang="ko-KR" altLang="en-US" dirty="0" err="1"/>
              <a:t>기즈모의</a:t>
            </a:r>
            <a:r>
              <a:rPr lang="ko-KR" altLang="en-US" dirty="0"/>
              <a:t> 가운데 클릭하여 전환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Isometric</a:t>
            </a:r>
          </a:p>
          <a:p>
            <a:pPr lvl="1"/>
            <a:r>
              <a:rPr lang="ko-KR" altLang="en-US" dirty="0"/>
              <a:t>멀리 있는 물체도 거리와 상관없이 원래 크기로 표시</a:t>
            </a:r>
            <a:endParaRPr lang="en-US" altLang="ko-KR" dirty="0"/>
          </a:p>
          <a:p>
            <a:r>
              <a:rPr lang="en-US" altLang="ko-KR" dirty="0"/>
              <a:t>Perspective</a:t>
            </a:r>
          </a:p>
          <a:p>
            <a:pPr lvl="1"/>
            <a:r>
              <a:rPr lang="ko-KR" altLang="en-US" dirty="0"/>
              <a:t>물체 크기를 거리에 반비례하여 표시</a:t>
            </a:r>
            <a:endParaRPr lang="en-US" altLang="ko-KR" dirty="0"/>
          </a:p>
          <a:p>
            <a:pPr lvl="1"/>
            <a:r>
              <a:rPr lang="ko-KR" altLang="en-US" dirty="0"/>
              <a:t>원근감 표현됨</a:t>
            </a:r>
          </a:p>
        </p:txBody>
      </p:sp>
    </p:spTree>
    <p:extLst>
      <p:ext uri="{BB962C8B-B14F-4D97-AF65-F5344CB8AC3E}">
        <p14:creationId xmlns:p14="http://schemas.microsoft.com/office/powerpoint/2010/main" val="245738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왼쪽 버튼</a:t>
            </a:r>
            <a:r>
              <a:rPr lang="en-US" altLang="ko-KR" dirty="0"/>
              <a:t> : </a:t>
            </a:r>
            <a:r>
              <a:rPr lang="ko-KR" altLang="en-US" dirty="0"/>
              <a:t>게임 물체 선택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오른쪽 버튼</a:t>
            </a:r>
            <a:r>
              <a:rPr lang="en-US" altLang="ko-KR" dirty="0"/>
              <a:t> : </a:t>
            </a:r>
            <a:r>
              <a:rPr lang="ko-KR" altLang="en-US" dirty="0"/>
              <a:t>내 시점을 중심으로 화면 회전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휠 스크롤</a:t>
            </a:r>
            <a:r>
              <a:rPr lang="en-US" altLang="ko-KR" dirty="0"/>
              <a:t> : </a:t>
            </a:r>
            <a:r>
              <a:rPr lang="ko-KR" altLang="en-US" dirty="0"/>
              <a:t>화면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휠 드래그</a:t>
            </a:r>
            <a:r>
              <a:rPr lang="en-US" altLang="ko-KR" dirty="0"/>
              <a:t> : </a:t>
            </a:r>
            <a:r>
              <a:rPr lang="ko-KR" altLang="en-US" dirty="0"/>
              <a:t>화면 이동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Alt+</a:t>
            </a:r>
            <a:r>
              <a:rPr lang="ko-KR" altLang="en-US" dirty="0"/>
              <a:t>왼쪽 버튼</a:t>
            </a:r>
            <a:r>
              <a:rPr lang="en-US" altLang="ko-KR" dirty="0"/>
              <a:t> : </a:t>
            </a:r>
            <a:r>
              <a:rPr lang="ko-KR" altLang="en-US" dirty="0"/>
              <a:t>화면 가운데를 기준으로 화면 회전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Alt+</a:t>
            </a:r>
            <a:r>
              <a:rPr lang="ko-KR" altLang="en-US" dirty="0"/>
              <a:t>오른쪽 버튼</a:t>
            </a:r>
            <a:r>
              <a:rPr lang="en-US" altLang="ko-KR" dirty="0"/>
              <a:t> : </a:t>
            </a:r>
            <a:r>
              <a:rPr lang="ko-KR" altLang="en-US" dirty="0"/>
              <a:t>화면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en-US" altLang="ko-KR" dirty="0"/>
          </a:p>
          <a:p>
            <a:pPr lvl="1"/>
            <a:r>
              <a:rPr lang="ko-KR" altLang="en-US" dirty="0"/>
              <a:t>휠 스크롤과 동일한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버튼 조작</a:t>
            </a:r>
          </a:p>
        </p:txBody>
      </p:sp>
    </p:spTree>
    <p:extLst>
      <p:ext uri="{BB962C8B-B14F-4D97-AF65-F5344CB8AC3E}">
        <p14:creationId xmlns:p14="http://schemas.microsoft.com/office/powerpoint/2010/main" val="400263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물체의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시 기준점</a:t>
            </a:r>
            <a:endParaRPr lang="en-US" altLang="ko-KR" dirty="0"/>
          </a:p>
          <a:p>
            <a:pPr lvl="1"/>
            <a:r>
              <a:rPr lang="en-US" altLang="ko-KR" dirty="0"/>
              <a:t>Local : </a:t>
            </a:r>
            <a:r>
              <a:rPr lang="ko-KR" altLang="en-US" dirty="0"/>
              <a:t>물체의 좌표축 기준</a:t>
            </a:r>
            <a:endParaRPr lang="en-US" altLang="ko-KR" dirty="0"/>
          </a:p>
          <a:p>
            <a:pPr lvl="1"/>
            <a:r>
              <a:rPr lang="en-US" altLang="ko-KR" dirty="0"/>
              <a:t>Global : </a:t>
            </a:r>
            <a:r>
              <a:rPr lang="ko-KR" altLang="en-US" dirty="0"/>
              <a:t>전체 화면의 좌표축 기준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 이상의 물체 선택 시</a:t>
            </a:r>
            <a:endParaRPr lang="en-US" altLang="ko-KR" dirty="0"/>
          </a:p>
          <a:p>
            <a:pPr lvl="1"/>
            <a:r>
              <a:rPr lang="en-US" altLang="ko-KR" dirty="0"/>
              <a:t>Pivot : </a:t>
            </a:r>
            <a:r>
              <a:rPr lang="ko-KR" altLang="en-US" dirty="0"/>
              <a:t>부모 물체에서 선택한 원점 및 좌표축 기준</a:t>
            </a:r>
            <a:endParaRPr lang="en-US" altLang="ko-KR" dirty="0"/>
          </a:p>
          <a:p>
            <a:pPr lvl="2"/>
            <a:r>
              <a:rPr lang="ko-KR" altLang="en-US" dirty="0"/>
              <a:t>부모 물체 </a:t>
            </a:r>
            <a:r>
              <a:rPr lang="en-US" altLang="ko-KR" dirty="0"/>
              <a:t>: </a:t>
            </a:r>
            <a:r>
              <a:rPr lang="ko-KR" altLang="en-US" dirty="0"/>
              <a:t>나중에 선택한 물체</a:t>
            </a:r>
            <a:endParaRPr lang="en-US" altLang="ko-KR" dirty="0"/>
          </a:p>
          <a:p>
            <a:pPr lvl="1"/>
            <a:r>
              <a:rPr lang="en-US" altLang="ko-KR" dirty="0"/>
              <a:t>Center : </a:t>
            </a:r>
            <a:r>
              <a:rPr lang="ko-KR" altLang="en-US" dirty="0"/>
              <a:t>선택된 물체들의 중간 지점 기준</a:t>
            </a:r>
            <a:endParaRPr lang="en-US" altLang="ko-KR" dirty="0"/>
          </a:p>
          <a:p>
            <a:pPr lvl="2"/>
            <a:r>
              <a:rPr lang="ko-KR" altLang="en-US" dirty="0"/>
              <a:t>좌표축은 전체 화면 기준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두 개 이상의 물체를 한꺼번에 선택 후 변환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</a:t>
            </a:r>
            <a:r>
              <a:rPr lang="en-US" altLang="ko-KR" dirty="0"/>
              <a:t> </a:t>
            </a:r>
            <a:r>
              <a:rPr lang="ko-KR" altLang="en-US" dirty="0"/>
              <a:t>변환 기준점</a:t>
            </a:r>
          </a:p>
        </p:txBody>
      </p:sp>
    </p:spTree>
    <p:extLst>
      <p:ext uri="{BB962C8B-B14F-4D97-AF65-F5344CB8AC3E}">
        <p14:creationId xmlns:p14="http://schemas.microsoft.com/office/powerpoint/2010/main" val="94196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500" r="53544" b="46500"/>
          <a:stretch/>
        </p:blipFill>
        <p:spPr>
          <a:xfrm>
            <a:off x="323528" y="1340768"/>
            <a:ext cx="8495928" cy="5040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사각형: 둥근 모서리 5"/>
          <p:cNvSpPr/>
          <p:nvPr/>
        </p:nvSpPr>
        <p:spPr>
          <a:xfrm>
            <a:off x="7884368" y="1933160"/>
            <a:ext cx="833264" cy="1056057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4540254" y="4077072"/>
            <a:ext cx="1183873" cy="158417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500" r="53544" b="46500"/>
          <a:stretch/>
        </p:blipFill>
        <p:spPr>
          <a:xfrm>
            <a:off x="323528" y="1340768"/>
            <a:ext cx="8495928" cy="5040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vs. Global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7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Pivot vs. Center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501" r="53544" b="46499"/>
          <a:stretch/>
        </p:blipFill>
        <p:spPr>
          <a:xfrm>
            <a:off x="323528" y="1340768"/>
            <a:ext cx="8495928" cy="5040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501" r="53544" b="46499"/>
          <a:stretch/>
        </p:blipFill>
        <p:spPr>
          <a:xfrm>
            <a:off x="323528" y="1340768"/>
            <a:ext cx="8495928" cy="5040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Scene</a:t>
            </a:r>
            <a:r>
              <a:rPr lang="ko-KR" altLang="en-US" dirty="0"/>
              <a:t>의 카메라 시점에서 보이는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Game View</a:t>
            </a:r>
            <a:endParaRPr lang="ko-KR" altLang="en-US" dirty="0"/>
          </a:p>
        </p:txBody>
      </p:sp>
      <p:pic>
        <p:nvPicPr>
          <p:cNvPr id="1026" name="Picture 2" descr="https://unity3d.com/sites/default/files/game_articles/redframe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r="42932" b="48000"/>
          <a:stretch/>
        </p:blipFill>
        <p:spPr bwMode="auto">
          <a:xfrm>
            <a:off x="3778366" y="1988840"/>
            <a:ext cx="5190229" cy="2695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nity3d.com/sites/default/files/game_articles/redframe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2" r="42932" b="1378"/>
          <a:stretch/>
        </p:blipFill>
        <p:spPr bwMode="auto">
          <a:xfrm>
            <a:off x="175405" y="3868148"/>
            <a:ext cx="5190230" cy="2562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93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Scene</a:t>
            </a:r>
            <a:r>
              <a:rPr lang="ko-KR" altLang="en-US" dirty="0"/>
              <a:t>의 물체들 간 계층구조 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물체를 </a:t>
            </a:r>
            <a:r>
              <a:rPr lang="ko-KR" altLang="en-US" dirty="0" err="1"/>
              <a:t>선택후</a:t>
            </a:r>
            <a:r>
              <a:rPr lang="ko-KR" altLang="en-US" dirty="0"/>
              <a:t> </a:t>
            </a:r>
            <a:r>
              <a:rPr lang="en-US" altLang="ko-KR" dirty="0"/>
              <a:t>[F] </a:t>
            </a:r>
            <a:r>
              <a:rPr lang="ko-KR" altLang="en-US" dirty="0"/>
              <a:t>키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>
                <a:solidFill>
                  <a:srgbClr val="C00000"/>
                </a:solidFill>
              </a:rPr>
              <a:t>더블클릭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선택한 물체가 </a:t>
            </a:r>
            <a:r>
              <a:rPr lang="en-US" altLang="ko-KR" dirty="0"/>
              <a:t>Scene</a:t>
            </a:r>
            <a:r>
              <a:rPr lang="ko-KR" altLang="en-US" dirty="0"/>
              <a:t>의 중앙에 표시됨</a:t>
            </a:r>
            <a:endParaRPr lang="en-US" altLang="ko-KR" dirty="0"/>
          </a:p>
          <a:p>
            <a:pPr lvl="2"/>
            <a:r>
              <a:rPr lang="en-US" altLang="ko-KR" dirty="0"/>
              <a:t>F </a:t>
            </a:r>
            <a:r>
              <a:rPr lang="ko-KR" altLang="en-US" dirty="0"/>
              <a:t>키를 사용할 때 </a:t>
            </a:r>
            <a:r>
              <a:rPr lang="en-US" altLang="ko-KR" dirty="0"/>
              <a:t>‘</a:t>
            </a:r>
            <a:r>
              <a:rPr lang="ko-KR" altLang="en-US" dirty="0"/>
              <a:t>마우스 커서는 </a:t>
            </a:r>
            <a:r>
              <a:rPr lang="en-US" altLang="ko-KR" dirty="0"/>
              <a:t>Scene</a:t>
            </a:r>
            <a:r>
              <a:rPr lang="ko-KR" altLang="en-US" dirty="0"/>
              <a:t> 위에 있어야 함</a:t>
            </a:r>
            <a:r>
              <a:rPr lang="en-US" altLang="ko-KR" dirty="0"/>
              <a:t>’</a:t>
            </a:r>
          </a:p>
          <a:p>
            <a:pPr lvl="3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37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사용되는 각종 리소스 등이 계층구조로 표시되는 영역</a:t>
            </a:r>
            <a:endParaRPr lang="en-US" altLang="ko-KR" sz="24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dirty="0"/>
          </a:p>
          <a:p>
            <a:pPr lvl="3"/>
            <a:endParaRPr lang="en-US" altLang="ko-KR" sz="1600" dirty="0"/>
          </a:p>
          <a:p>
            <a:pPr lvl="3"/>
            <a:endParaRPr lang="en-US" altLang="ko-KR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1"/>
            <a:r>
              <a:rPr lang="ko-KR" altLang="en-US" sz="2000" dirty="0"/>
              <a:t>탐색기에서 </a:t>
            </a:r>
            <a:r>
              <a:rPr lang="en-US" altLang="ko-KR" sz="2000" dirty="0"/>
              <a:t>Assets </a:t>
            </a:r>
            <a:r>
              <a:rPr lang="ko-KR" altLang="en-US" sz="2000" dirty="0"/>
              <a:t>폴더에 파일이나 폴더를 만들거나 복사하면 즉시 유니티 프로젝트 탭에 반영됨</a:t>
            </a:r>
            <a:endParaRPr lang="en-US" altLang="ko-KR" sz="2000" dirty="0"/>
          </a:p>
          <a:p>
            <a:pPr lvl="2"/>
            <a:r>
              <a:rPr lang="ko-KR" altLang="en-US" sz="1800" dirty="0"/>
              <a:t>반대로 프로젝트 탭에서 작성한 내용은 탐색기의 </a:t>
            </a:r>
            <a:r>
              <a:rPr lang="en-US" altLang="ko-KR" sz="1800" dirty="0"/>
              <a:t>Assets </a:t>
            </a:r>
            <a:r>
              <a:rPr lang="ko-KR" altLang="en-US" sz="1800" dirty="0"/>
              <a:t>폴더에 반영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5882624" cy="2952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41885" y="4021106"/>
            <a:ext cx="1470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맑은 고딕" panose="020B050302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sz="1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맑은 고딕" panose="020B0503020000020004" pitchFamily="50" charset="-127"/>
              </a:rPr>
              <a:t>프로젝트 탭의 내용</a:t>
            </a:r>
          </a:p>
        </p:txBody>
      </p:sp>
    </p:spTree>
    <p:extLst>
      <p:ext uri="{BB962C8B-B14F-4D97-AF65-F5344CB8AC3E}">
        <p14:creationId xmlns:p14="http://schemas.microsoft.com/office/powerpoint/2010/main" val="898016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 세부정보를 표시</a:t>
            </a:r>
            <a:r>
              <a:rPr lang="en-US" altLang="ko-KR" dirty="0"/>
              <a:t>/</a:t>
            </a:r>
            <a:r>
              <a:rPr lang="ko-KR" altLang="en-US" dirty="0"/>
              <a:t>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Transform</a:t>
            </a:r>
          </a:p>
          <a:p>
            <a:pPr lvl="1"/>
            <a:r>
              <a:rPr lang="en-US" altLang="ko-KR" dirty="0"/>
              <a:t>Position : </a:t>
            </a:r>
            <a:r>
              <a:rPr lang="ko-KR" altLang="en-US" dirty="0"/>
              <a:t>기본 단위 </a:t>
            </a:r>
            <a:r>
              <a:rPr lang="en-US" altLang="ko-KR" dirty="0"/>
              <a:t>‘unit’</a:t>
            </a:r>
          </a:p>
          <a:p>
            <a:pPr lvl="1"/>
            <a:r>
              <a:rPr lang="en-US" altLang="ko-KR" dirty="0"/>
              <a:t>Rotation : </a:t>
            </a:r>
            <a:r>
              <a:rPr lang="ko-KR" altLang="en-US" dirty="0"/>
              <a:t>회전 각도</a:t>
            </a:r>
            <a:endParaRPr lang="en-US" altLang="ko-KR" dirty="0"/>
          </a:p>
          <a:p>
            <a:pPr lvl="1"/>
            <a:r>
              <a:rPr lang="en-US" altLang="ko-KR" dirty="0"/>
              <a:t>Scale :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비율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Mesh Filter</a:t>
            </a:r>
          </a:p>
          <a:p>
            <a:pPr lvl="1"/>
            <a:r>
              <a:rPr lang="ko-KR" altLang="en-US" dirty="0"/>
              <a:t>물체에 할당된 </a:t>
            </a:r>
            <a:r>
              <a:rPr lang="ko-KR" alt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메쉬</a:t>
            </a:r>
            <a:r>
              <a:rPr lang="ko-KR" altLang="en-US" dirty="0" err="1"/>
              <a:t>를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읽고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Inspector(1/2)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788024" y="2409669"/>
            <a:ext cx="4103440" cy="3971659"/>
            <a:chOff x="4788024" y="2409669"/>
            <a:chExt cx="4103440" cy="39716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7562" t="6984" b="54407"/>
            <a:stretch/>
          </p:blipFill>
          <p:spPr>
            <a:xfrm>
              <a:off x="4788024" y="2409669"/>
              <a:ext cx="4103440" cy="39716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5225961" y="2965406"/>
              <a:ext cx="720080" cy="1826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5225961" y="3687726"/>
              <a:ext cx="1206887" cy="16261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04753" y="4053799"/>
              <a:ext cx="544215" cy="1755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225961" y="5188770"/>
              <a:ext cx="989674" cy="15295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583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Collider</a:t>
            </a:r>
          </a:p>
          <a:p>
            <a:pPr lvl="1"/>
            <a:r>
              <a:rPr lang="ko-KR" altLang="en-US" dirty="0"/>
              <a:t>물체의 충돌을 식별</a:t>
            </a:r>
            <a:endParaRPr lang="en-US" altLang="ko-KR" dirty="0"/>
          </a:p>
          <a:p>
            <a:pPr lvl="2"/>
            <a:r>
              <a:rPr lang="en-US" altLang="ko-KR" dirty="0"/>
              <a:t>Collider</a:t>
            </a:r>
            <a:r>
              <a:rPr lang="ko-KR" altLang="en-US" dirty="0"/>
              <a:t>에 다른 물체가 접촉하면 자동으로 충돌 이벤트 발생</a:t>
            </a:r>
            <a:endParaRPr lang="en-US" altLang="ko-KR" dirty="0"/>
          </a:p>
          <a:p>
            <a:pPr lvl="1"/>
            <a:r>
              <a:rPr lang="ko-KR" altLang="en-US" dirty="0"/>
              <a:t>물체의 형상에 따라 다른 </a:t>
            </a:r>
            <a:r>
              <a:rPr lang="en-US" altLang="ko-KR" dirty="0"/>
              <a:t>Collider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2"/>
            <a:r>
              <a:rPr lang="ko-KR" altLang="en-US" dirty="0" err="1"/>
              <a:t>큐브</a:t>
            </a:r>
            <a:r>
              <a:rPr lang="en-US" altLang="ko-KR" dirty="0"/>
              <a:t>, </a:t>
            </a:r>
            <a:r>
              <a:rPr lang="ko-KR" altLang="en-US" dirty="0"/>
              <a:t>구 등의 정형화된 모양</a:t>
            </a:r>
            <a:endParaRPr lang="en-US" altLang="ko-KR" dirty="0"/>
          </a:p>
          <a:p>
            <a:pPr lvl="2"/>
            <a:r>
              <a:rPr lang="en-US" altLang="ko-KR" dirty="0"/>
              <a:t>Mesh Collider</a:t>
            </a:r>
          </a:p>
          <a:p>
            <a:pPr lvl="3"/>
            <a:r>
              <a:rPr lang="ko-KR" altLang="en-US" dirty="0"/>
              <a:t>복잡한 형태의 물체 충돌을 식별하기 위해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Mesh Renderer</a:t>
            </a:r>
          </a:p>
          <a:p>
            <a:pPr lvl="1"/>
            <a:r>
              <a:rPr lang="ko-KR" altLang="en-US" dirty="0"/>
              <a:t>물체에 할당된 재질</a:t>
            </a:r>
            <a:r>
              <a:rPr lang="en-US" altLang="ko-KR" dirty="0"/>
              <a:t>(Material)</a:t>
            </a:r>
            <a:r>
              <a:rPr lang="ko-KR" altLang="en-US" dirty="0"/>
              <a:t>을 적용시키는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Inspector(2/2)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69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10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서로 다른 모양의 물체를 </a:t>
            </a:r>
            <a:r>
              <a:rPr lang="en-US" altLang="ko-KR" dirty="0"/>
              <a:t>4</a:t>
            </a:r>
            <a:r>
              <a:rPr lang="ko-KR" altLang="en-US" dirty="0"/>
              <a:t>개 생성 후 카메라를 조절하여 </a:t>
            </a:r>
            <a:r>
              <a:rPr lang="en-US" altLang="ko-KR" dirty="0"/>
              <a:t>Game View</a:t>
            </a:r>
            <a:r>
              <a:rPr lang="ko-KR" altLang="en-US" dirty="0"/>
              <a:t>에 서로 겹치지 않게 렌더링</a:t>
            </a:r>
            <a:endParaRPr lang="en-US" altLang="ko-KR" dirty="0"/>
          </a:p>
          <a:p>
            <a:pPr lvl="1"/>
            <a:r>
              <a:rPr lang="en-US" altLang="ko-KR" dirty="0"/>
              <a:t>Cube, Sphere, Capsule, Cylinder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스마트캠퍼스에 업로드</a:t>
            </a:r>
            <a:endParaRPr lang="en-US" altLang="ko-KR" dirty="0"/>
          </a:p>
          <a:p>
            <a:pPr lvl="1"/>
            <a:r>
              <a:rPr lang="en-US" altLang="ko-KR" dirty="0"/>
              <a:t>Scene</a:t>
            </a:r>
            <a:r>
              <a:rPr lang="ko-KR" altLang="en-US" dirty="0"/>
              <a:t>과 </a:t>
            </a:r>
            <a:r>
              <a:rPr lang="en-US" altLang="ko-KR" dirty="0"/>
              <a:t>Game View</a:t>
            </a:r>
            <a:r>
              <a:rPr lang="ko-KR" altLang="en-US" dirty="0"/>
              <a:t>의 화면을 함께</a:t>
            </a:r>
            <a:r>
              <a:rPr lang="en-US" altLang="ko-KR" dirty="0"/>
              <a:t> </a:t>
            </a:r>
            <a:r>
              <a:rPr lang="ko-KR" altLang="en-US" dirty="0"/>
              <a:t>캡쳐</a:t>
            </a:r>
            <a:endParaRPr lang="en-US" altLang="ko-KR" dirty="0"/>
          </a:p>
          <a:p>
            <a:pPr lvl="2"/>
            <a:r>
              <a:rPr lang="en-US" altLang="ko-KR" dirty="0"/>
              <a:t>Scene</a:t>
            </a:r>
            <a:r>
              <a:rPr lang="ko-KR" altLang="en-US" dirty="0"/>
              <a:t>에도 전체 물체가 다 보여야 함</a:t>
            </a:r>
            <a:endParaRPr lang="en-US" altLang="ko-KR" dirty="0"/>
          </a:p>
          <a:p>
            <a:pPr lvl="1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_1.jpg </a:t>
            </a:r>
            <a:r>
              <a:rPr lang="ko-KR" altLang="en-US" dirty="0"/>
              <a:t>또는 학번</a:t>
            </a:r>
            <a:r>
              <a:rPr lang="en-US" altLang="ko-KR" dirty="0"/>
              <a:t>_1.png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/>
              <a:t>)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분반</a:t>
            </a:r>
            <a:r>
              <a:rPr lang="en-US" altLang="ko-KR" dirty="0"/>
              <a:t>) 2019/09/10, 23:59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분반</a:t>
            </a:r>
            <a:r>
              <a:rPr lang="en-US" altLang="ko-KR" dirty="0"/>
              <a:t>) 2019/09/11, 23:59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#1 : </a:t>
            </a:r>
            <a:r>
              <a:rPr lang="ko-KR" altLang="en-US" dirty="0"/>
              <a:t>기본 도형 생성</a:t>
            </a:r>
          </a:p>
        </p:txBody>
      </p:sp>
    </p:spTree>
    <p:extLst>
      <p:ext uri="{BB962C8B-B14F-4D97-AF65-F5344CB8AC3E}">
        <p14:creationId xmlns:p14="http://schemas.microsoft.com/office/powerpoint/2010/main" val="965878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0F65198-7D76-4537-A4A9-8327E7F9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안드로이드 빌드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7A286FC8-8D51-4AEB-9ABE-FC0FB40D67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01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48E57-8C09-4A8F-B33A-DFC97C70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허브에서 모듈 추가하기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0C524-40AF-4CC9-A12E-09A2A8CD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A3520D-DB64-44D3-8C58-BF10C1996783}"/>
              </a:ext>
            </a:extLst>
          </p:cNvPr>
          <p:cNvGrpSpPr/>
          <p:nvPr/>
        </p:nvGrpSpPr>
        <p:grpSpPr>
          <a:xfrm>
            <a:off x="947585" y="1268760"/>
            <a:ext cx="7248830" cy="5177736"/>
            <a:chOff x="947585" y="1268760"/>
            <a:chExt cx="7248830" cy="51777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0A705A-D7E6-4276-822B-089AD6BD4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585" y="1268760"/>
              <a:ext cx="7248830" cy="5177736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D8FE4EF-530F-4A76-B19D-55A48C92D971}"/>
                </a:ext>
              </a:extLst>
            </p:cNvPr>
            <p:cNvSpPr/>
            <p:nvPr/>
          </p:nvSpPr>
          <p:spPr>
            <a:xfrm>
              <a:off x="1081378" y="2918128"/>
              <a:ext cx="508883" cy="1669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BE98B5-A687-48FD-9CE5-0677C1D29026}"/>
                </a:ext>
              </a:extLst>
            </p:cNvPr>
            <p:cNvSpPr/>
            <p:nvPr/>
          </p:nvSpPr>
          <p:spPr>
            <a:xfrm>
              <a:off x="3803765" y="2693019"/>
              <a:ext cx="163936" cy="16149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88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4EF1-D995-4198-B6C7-252376B6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허브에서 모듈 추가하기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E8C2A-73C7-4F53-98CF-38C51E26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9DB092-03A9-4D4C-8052-FE8B1300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5" y="1268760"/>
            <a:ext cx="7258404" cy="518457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FFE4E71-E810-45AD-B58B-65409028C0A6}"/>
              </a:ext>
            </a:extLst>
          </p:cNvPr>
          <p:cNvSpPr/>
          <p:nvPr/>
        </p:nvSpPr>
        <p:spPr>
          <a:xfrm>
            <a:off x="2711396" y="2767055"/>
            <a:ext cx="548640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57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57518-F970-4B7E-B10A-BF5C1CD4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허브에서 모듈 추가하기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083EC-90B1-4006-A463-0B9357D7A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64D63F-3694-4BE4-8E24-249DE85A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5" y="1268760"/>
            <a:ext cx="7290245" cy="52073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36ADA2-0A00-4C11-B22F-7A78D3CB8328}"/>
              </a:ext>
            </a:extLst>
          </p:cNvPr>
          <p:cNvSpPr/>
          <p:nvPr/>
        </p:nvSpPr>
        <p:spPr>
          <a:xfrm>
            <a:off x="2433099" y="3204375"/>
            <a:ext cx="1288111" cy="198783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83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A489F-4A61-4B29-AFC3-66AC1D28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JDK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B02F2-5B58-4DB5-B57D-1C6BC8D86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‘Java JDK’ </a:t>
            </a:r>
            <a:r>
              <a:rPr lang="ko-KR" altLang="en-US" dirty="0" err="1"/>
              <a:t>구글링</a:t>
            </a:r>
            <a:r>
              <a:rPr lang="ko-KR" altLang="en-US" dirty="0"/>
              <a:t> 또는 웹 주소 접속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127FDB-53E4-4AA3-A778-7533B9D06D8A}"/>
              </a:ext>
            </a:extLst>
          </p:cNvPr>
          <p:cNvGrpSpPr/>
          <p:nvPr/>
        </p:nvGrpSpPr>
        <p:grpSpPr>
          <a:xfrm>
            <a:off x="881062" y="2132856"/>
            <a:ext cx="7381875" cy="4057650"/>
            <a:chOff x="881062" y="2194620"/>
            <a:chExt cx="7381875" cy="40576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C9E9C6-5B7B-4B67-A582-554B5327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062" y="2194620"/>
              <a:ext cx="7381875" cy="4057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B65234-E7B5-44E9-8225-72E1A4254170}"/>
                </a:ext>
              </a:extLst>
            </p:cNvPr>
            <p:cNvSpPr/>
            <p:nvPr/>
          </p:nvSpPr>
          <p:spPr>
            <a:xfrm>
              <a:off x="2297806" y="4916674"/>
              <a:ext cx="5151617" cy="430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451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A489F-4A61-4B29-AFC3-66AC1D28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JDK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B02F2-5B58-4DB5-B57D-1C6BC8D86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OS/</a:t>
            </a:r>
            <a:r>
              <a:rPr lang="ko-KR" altLang="en-US" dirty="0"/>
              <a:t>버젼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D12A52-181A-442F-ADDF-44A19D2ECFDD}"/>
              </a:ext>
            </a:extLst>
          </p:cNvPr>
          <p:cNvGrpSpPr>
            <a:grpSpLocks noChangeAspect="1"/>
          </p:cNvGrpSpPr>
          <p:nvPr/>
        </p:nvGrpSpPr>
        <p:grpSpPr>
          <a:xfrm>
            <a:off x="3131840" y="1518823"/>
            <a:ext cx="4776094" cy="3519227"/>
            <a:chOff x="3563888" y="1484784"/>
            <a:chExt cx="4343400" cy="32004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2CF082-9B23-4ECB-9CBB-13FE4996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3888" y="1484784"/>
              <a:ext cx="4343400" cy="3200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8759A28-AE1C-471A-8CB4-964A71CCD0E2}"/>
                </a:ext>
              </a:extLst>
            </p:cNvPr>
            <p:cNvSpPr/>
            <p:nvPr/>
          </p:nvSpPr>
          <p:spPr>
            <a:xfrm>
              <a:off x="5519956" y="2969703"/>
              <a:ext cx="2076380" cy="171548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27C24D-A360-4082-BBF6-07EAC5E62E24}"/>
              </a:ext>
            </a:extLst>
          </p:cNvPr>
          <p:cNvGrpSpPr>
            <a:grpSpLocks noChangeAspect="1"/>
          </p:cNvGrpSpPr>
          <p:nvPr/>
        </p:nvGrpSpPr>
        <p:grpSpPr>
          <a:xfrm>
            <a:off x="3131840" y="1518824"/>
            <a:ext cx="5760640" cy="4430456"/>
            <a:chOff x="3131840" y="1340768"/>
            <a:chExt cx="5238750" cy="40290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129511-6522-4DAE-9358-5AA3E6464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1840" y="1340768"/>
              <a:ext cx="5238750" cy="40290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E6C7AFA-4275-4B6A-AB97-2ECBCA56150B}"/>
                </a:ext>
              </a:extLst>
            </p:cNvPr>
            <p:cNvSpPr/>
            <p:nvPr/>
          </p:nvSpPr>
          <p:spPr>
            <a:xfrm>
              <a:off x="4120218" y="4244828"/>
              <a:ext cx="1764704" cy="20133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68A28E1-FADF-4438-821F-8FC92AAC1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242"/>
          <a:stretch/>
        </p:blipFill>
        <p:spPr>
          <a:xfrm>
            <a:off x="3216862" y="4137120"/>
            <a:ext cx="5624479" cy="8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2842B-7B66-4355-9636-263993C5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</a:t>
            </a:r>
            <a:r>
              <a:rPr lang="en-US" altLang="ko-KR" dirty="0"/>
              <a:t>SDK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B1AA7-CD9E-4166-BDB0-4A1DAAF3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https://developer.android.com/studio/index.html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F5847-44DD-4BB1-B2DB-DF429463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132856"/>
            <a:ext cx="8640960" cy="3405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95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83863-8AE6-438D-94A6-50B2409E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후 초기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002E9-CB5F-4601-B2E1-94B94827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1460BC4-CA75-4B93-B948-21B0A50EAEB7}"/>
              </a:ext>
            </a:extLst>
          </p:cNvPr>
          <p:cNvGrpSpPr/>
          <p:nvPr/>
        </p:nvGrpSpPr>
        <p:grpSpPr>
          <a:xfrm>
            <a:off x="1362075" y="910158"/>
            <a:ext cx="6419850" cy="5744642"/>
            <a:chOff x="1362075" y="333375"/>
            <a:chExt cx="6419850" cy="57446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D52E3F0-9629-4600-8554-843D3E3D4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213"/>
            <a:stretch/>
          </p:blipFill>
          <p:spPr>
            <a:xfrm>
              <a:off x="1362075" y="333375"/>
              <a:ext cx="6419850" cy="5744642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AA8436-F09E-4B70-8154-944A1D0BD84E}"/>
                </a:ext>
              </a:extLst>
            </p:cNvPr>
            <p:cNvSpPr/>
            <p:nvPr/>
          </p:nvSpPr>
          <p:spPr>
            <a:xfrm>
              <a:off x="6117725" y="4941169"/>
              <a:ext cx="1296144" cy="2096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084CAE8-9DF9-4FA7-9EB2-ED0C6418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98995"/>
            <a:ext cx="8496944" cy="576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24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E5E27-1D8D-4315-B549-629C3A5F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D194A-B8A3-4AFE-8DCC-3F5C7147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5DAF10C-6B89-4F1B-974C-DAF7A7D42F80}"/>
              </a:ext>
            </a:extLst>
          </p:cNvPr>
          <p:cNvGrpSpPr/>
          <p:nvPr/>
        </p:nvGrpSpPr>
        <p:grpSpPr>
          <a:xfrm>
            <a:off x="6012160" y="457200"/>
            <a:ext cx="2943225" cy="5943600"/>
            <a:chOff x="6012160" y="457200"/>
            <a:chExt cx="2943225" cy="5943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D0D103-2684-4CAC-A905-AB874C10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2160" y="457200"/>
              <a:ext cx="2943225" cy="59436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9FF7137-A4EF-4A91-A5F2-755E6336E796}"/>
                </a:ext>
              </a:extLst>
            </p:cNvPr>
            <p:cNvSpPr/>
            <p:nvPr/>
          </p:nvSpPr>
          <p:spPr>
            <a:xfrm>
              <a:off x="6588223" y="3475841"/>
              <a:ext cx="792089" cy="16918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E3AFEA-2587-4A38-983E-51FEFA35B7E6}"/>
              </a:ext>
            </a:extLst>
          </p:cNvPr>
          <p:cNvGrpSpPr/>
          <p:nvPr/>
        </p:nvGrpSpPr>
        <p:grpSpPr>
          <a:xfrm>
            <a:off x="292596" y="2286000"/>
            <a:ext cx="5143500" cy="4114800"/>
            <a:chOff x="292596" y="2286000"/>
            <a:chExt cx="5143500" cy="4114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6148C6-03D0-4344-A23C-37C9B566F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96" y="2286000"/>
              <a:ext cx="5143500" cy="4114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85EFA53-4E24-40BF-A59F-E79079D36F3E}"/>
                </a:ext>
              </a:extLst>
            </p:cNvPr>
            <p:cNvSpPr/>
            <p:nvPr/>
          </p:nvSpPr>
          <p:spPr>
            <a:xfrm>
              <a:off x="1691681" y="5738070"/>
              <a:ext cx="3600400" cy="33555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57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시작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453735-8205-4B0C-9B15-D44EE8DE3F5F}"/>
              </a:ext>
            </a:extLst>
          </p:cNvPr>
          <p:cNvGrpSpPr>
            <a:grpSpLocks noChangeAspect="1"/>
          </p:cNvGrpSpPr>
          <p:nvPr/>
        </p:nvGrpSpPr>
        <p:grpSpPr>
          <a:xfrm>
            <a:off x="1475656" y="908720"/>
            <a:ext cx="6192688" cy="1548198"/>
            <a:chOff x="194157" y="1988840"/>
            <a:chExt cx="8755686" cy="21889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438111-23AC-4848-8A85-1299E497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946"/>
            <a:stretch/>
          </p:blipFill>
          <p:spPr>
            <a:xfrm>
              <a:off x="194157" y="1988840"/>
              <a:ext cx="8755686" cy="2188958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66CF976-DAF6-43E4-AB9B-48B51ABA1BC3}"/>
                </a:ext>
              </a:extLst>
            </p:cNvPr>
            <p:cNvSpPr/>
            <p:nvPr/>
          </p:nvSpPr>
          <p:spPr>
            <a:xfrm>
              <a:off x="7561690" y="3116911"/>
              <a:ext cx="1160891" cy="33395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313CBE4-89AB-4B65-8FB6-A58746F6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623283"/>
            <a:ext cx="6768752" cy="41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C2042-72F5-40EA-9417-B020677E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앱 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F1A41-6317-4076-BC87-AC0CFA3D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30D319-6F5A-4C78-AC58-36DE985F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908720"/>
            <a:ext cx="5972175" cy="5781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7B8DAF1-26CC-49A8-B9B6-5FCC9B7A8148}"/>
              </a:ext>
            </a:extLst>
          </p:cNvPr>
          <p:cNvSpPr/>
          <p:nvPr/>
        </p:nvSpPr>
        <p:spPr>
          <a:xfrm>
            <a:off x="1683292" y="6427847"/>
            <a:ext cx="1080120" cy="169505"/>
          </a:xfrm>
          <a:prstGeom prst="round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523759-72FB-4F1D-9986-D5FC84B2F04D}"/>
              </a:ext>
            </a:extLst>
          </p:cNvPr>
          <p:cNvSpPr/>
          <p:nvPr/>
        </p:nvSpPr>
        <p:spPr>
          <a:xfrm>
            <a:off x="2763412" y="6427847"/>
            <a:ext cx="1080120" cy="169505"/>
          </a:xfrm>
          <a:prstGeom prst="round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E18E-958C-4D9E-9F0F-08EEA5CDB563}"/>
              </a:ext>
            </a:extLst>
          </p:cNvPr>
          <p:cNvSpPr txBox="1"/>
          <p:nvPr/>
        </p:nvSpPr>
        <p:spPr>
          <a:xfrm>
            <a:off x="2086134" y="6153574"/>
            <a:ext cx="27443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9F5D-79B4-4AAA-9603-B30C203B9C54}"/>
              </a:ext>
            </a:extLst>
          </p:cNvPr>
          <p:cNvSpPr txBox="1"/>
          <p:nvPr/>
        </p:nvSpPr>
        <p:spPr>
          <a:xfrm>
            <a:off x="3166254" y="6153574"/>
            <a:ext cx="27443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04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1C638-5E58-4A5A-802F-7C7573DE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Settings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241AD-ABC7-4694-9000-A97548DD0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Platform</a:t>
            </a:r>
          </a:p>
          <a:p>
            <a:pPr lvl="1"/>
            <a:r>
              <a:rPr lang="ko-KR" altLang="en-US" dirty="0"/>
              <a:t>프로젝트의 모든 리소스를 해당 플랫폼에 맞도록 변환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Player Settings…</a:t>
            </a:r>
          </a:p>
          <a:p>
            <a:pPr lvl="1"/>
            <a:r>
              <a:rPr lang="ko-KR" altLang="en-US" dirty="0"/>
              <a:t>대부분의</a:t>
            </a:r>
            <a:r>
              <a:rPr lang="en-US" altLang="ko-KR" dirty="0"/>
              <a:t> VR/AR </a:t>
            </a:r>
            <a:r>
              <a:rPr lang="ko-KR" altLang="en-US" dirty="0"/>
              <a:t>앱은 가로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모드에 최적화</a:t>
            </a:r>
            <a:endParaRPr lang="en-US" altLang="ko-KR" dirty="0"/>
          </a:p>
          <a:p>
            <a:pPr lvl="1"/>
            <a:r>
              <a:rPr lang="en-US" altLang="ko-KR" dirty="0"/>
              <a:t>32-bit</a:t>
            </a:r>
            <a:r>
              <a:rPr lang="ko-KR" altLang="en-US" dirty="0"/>
              <a:t> </a:t>
            </a:r>
            <a:r>
              <a:rPr lang="en-US" altLang="ko-KR" dirty="0"/>
              <a:t>Display</a:t>
            </a:r>
          </a:p>
          <a:p>
            <a:pPr lvl="2"/>
            <a:r>
              <a:rPr lang="en-US" altLang="ko-KR" dirty="0"/>
              <a:t>RGBA</a:t>
            </a:r>
          </a:p>
          <a:p>
            <a:pPr lvl="1"/>
            <a:r>
              <a:rPr lang="en-US" altLang="ko-KR" dirty="0"/>
              <a:t>Identification</a:t>
            </a:r>
          </a:p>
          <a:p>
            <a:pPr lvl="2"/>
            <a:r>
              <a:rPr lang="en-US" altLang="ko-KR" dirty="0"/>
              <a:t>Package Name</a:t>
            </a:r>
          </a:p>
          <a:p>
            <a:pPr lvl="3"/>
            <a:r>
              <a:rPr lang="ko-KR" altLang="en-US" dirty="0"/>
              <a:t>폰에 깔린 다른 앱과 구별되는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/>
              <a:t>이름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BE4768-1D03-4751-BF09-1C1F00FE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88" y="2419350"/>
            <a:ext cx="4076700" cy="1009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00B7A5D-9680-474C-A498-4943868AA802}"/>
              </a:ext>
            </a:extLst>
          </p:cNvPr>
          <p:cNvGrpSpPr/>
          <p:nvPr/>
        </p:nvGrpSpPr>
        <p:grpSpPr>
          <a:xfrm>
            <a:off x="4963988" y="3429000"/>
            <a:ext cx="4000500" cy="2905125"/>
            <a:chOff x="4963988" y="3429000"/>
            <a:chExt cx="4000500" cy="29051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A5531A-44B1-4A7F-B43B-F329D0EE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988" y="3429000"/>
              <a:ext cx="4000500" cy="29051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2101C4E-946B-421C-BBFD-292DC10D7788}"/>
                </a:ext>
              </a:extLst>
            </p:cNvPr>
            <p:cNvSpPr/>
            <p:nvPr/>
          </p:nvSpPr>
          <p:spPr>
            <a:xfrm>
              <a:off x="5016617" y="4991449"/>
              <a:ext cx="3900880" cy="1333849"/>
            </a:xfrm>
            <a:prstGeom prst="roundRect">
              <a:avLst>
                <a:gd name="adj" fmla="val 12265"/>
              </a:avLst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31302B-8845-44A2-8D32-36D0A276382C}"/>
              </a:ext>
            </a:extLst>
          </p:cNvPr>
          <p:cNvGrpSpPr/>
          <p:nvPr/>
        </p:nvGrpSpPr>
        <p:grpSpPr>
          <a:xfrm>
            <a:off x="5063608" y="3429000"/>
            <a:ext cx="3699392" cy="3152775"/>
            <a:chOff x="5063608" y="3429000"/>
            <a:chExt cx="3699392" cy="31527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02E2891-D21A-4A7E-889A-07D0F918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300" y="3429000"/>
              <a:ext cx="3695700" cy="3152775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8055667-8BB9-4A94-BE64-CBE9A67B2641}"/>
                </a:ext>
              </a:extLst>
            </p:cNvPr>
            <p:cNvSpPr/>
            <p:nvPr/>
          </p:nvSpPr>
          <p:spPr>
            <a:xfrm>
              <a:off x="5063608" y="5524152"/>
              <a:ext cx="3652553" cy="532700"/>
            </a:xfrm>
            <a:prstGeom prst="roundRect">
              <a:avLst>
                <a:gd name="adj" fmla="val 12265"/>
              </a:avLst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7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E215C-0642-4990-9C59-255F7ACC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82E9FC-E1E5-46BB-96C1-EB9EB294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개발자 옵션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USB </a:t>
            </a:r>
            <a:r>
              <a:rPr lang="ko-KR" altLang="en-US" dirty="0">
                <a:sym typeface="Wingdings" panose="05000000000000000000" pitchFamily="2" charset="2"/>
              </a:rPr>
              <a:t>디버깅 활성화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플레이스토어에서 </a:t>
            </a:r>
            <a:r>
              <a:rPr lang="ko-KR" altLang="en-US" dirty="0" err="1">
                <a:sym typeface="Wingdings" panose="05000000000000000000" pitchFamily="2" charset="2"/>
              </a:rPr>
              <a:t>인증받지</a:t>
            </a:r>
            <a:r>
              <a:rPr lang="ko-KR" altLang="en-US" dirty="0">
                <a:sym typeface="Wingdings" panose="05000000000000000000" pitchFamily="2" charset="2"/>
              </a:rPr>
              <a:t> 않은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apk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파일들을 설치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152E0-8EA2-4D36-997D-5EB033AD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501" y="571480"/>
            <a:ext cx="3476709" cy="5953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087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49789-8123-4B9E-B9CB-BB363E9A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 </a:t>
            </a:r>
            <a:r>
              <a:rPr lang="ko-KR" altLang="en-US" dirty="0"/>
              <a:t>허브의 템플릿</a:t>
            </a:r>
          </a:p>
        </p:txBody>
      </p:sp>
      <p:pic>
        <p:nvPicPr>
          <p:cNvPr id="8" name="what_is_unity_hub">
            <a:hlinkClick r:id="" action="ppaction://media"/>
            <a:extLst>
              <a:ext uri="{FF2B5EF4-FFF2-40B4-BE49-F238E27FC236}">
                <a16:creationId xmlns:a16="http://schemas.microsoft.com/office/drawing/2014/main" id="{BD01965B-200B-4B52-A9ED-FDF6B71115F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end="7363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412776"/>
            <a:ext cx="878497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11913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6667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DFFDA-41C9-4F0B-BCEC-08118BAB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템플릿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7DAF9-2048-40CC-9EAE-FE1CD6F6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카메라만 배치되어 있음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3D</a:t>
            </a:r>
          </a:p>
          <a:p>
            <a:pPr lvl="1"/>
            <a:r>
              <a:rPr lang="en-US" altLang="ko-KR" dirty="0"/>
              <a:t>3D </a:t>
            </a:r>
            <a:r>
              <a:rPr lang="ko-KR" altLang="en-US" dirty="0"/>
              <a:t>카메라와 </a:t>
            </a:r>
            <a:r>
              <a:rPr lang="en-US" altLang="ko-KR" dirty="0"/>
              <a:t>‘Directional Light’</a:t>
            </a:r>
            <a:r>
              <a:rPr lang="ko-KR" altLang="en-US" dirty="0"/>
              <a:t>만 배치되어 있음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3D With Extras</a:t>
            </a:r>
          </a:p>
          <a:p>
            <a:pPr lvl="1"/>
            <a:r>
              <a:rPr lang="ko-KR" altLang="en-US" dirty="0"/>
              <a:t>유니티</a:t>
            </a:r>
            <a:r>
              <a:rPr lang="en-US" altLang="ko-KR" dirty="0"/>
              <a:t> </a:t>
            </a:r>
            <a:r>
              <a:rPr lang="ko-KR" altLang="en-US" dirty="0"/>
              <a:t>내장 </a:t>
            </a:r>
            <a:r>
              <a:rPr lang="ko-KR" altLang="en-US" dirty="0" err="1"/>
              <a:t>렌더러와</a:t>
            </a:r>
            <a:r>
              <a:rPr lang="ko-KR" altLang="en-US" dirty="0"/>
              <a:t> 그래픽 후처리 기능 포함</a:t>
            </a:r>
            <a:endParaRPr lang="en-US" altLang="ko-KR" dirty="0"/>
          </a:p>
          <a:p>
            <a:pPr lvl="1"/>
            <a:r>
              <a:rPr lang="ko-KR" altLang="en-US" dirty="0"/>
              <a:t>일반적인 </a:t>
            </a:r>
            <a:r>
              <a:rPr lang="en-US" altLang="ko-KR" dirty="0"/>
              <a:t>3D </a:t>
            </a:r>
            <a:r>
              <a:rPr lang="ko-KR" altLang="en-US" dirty="0"/>
              <a:t>프로젝트를 개발하고자 하는데 권장</a:t>
            </a:r>
            <a:endParaRPr lang="en-US" altLang="ko-KR" dirty="0"/>
          </a:p>
          <a:p>
            <a:pPr lvl="2"/>
            <a:r>
              <a:rPr lang="ko-KR" altLang="en-US" dirty="0"/>
              <a:t>적당한 품질과 성능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4959360" y="4616280"/>
              <a:ext cx="2102040" cy="3240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000" y="4606920"/>
                <a:ext cx="2120760" cy="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54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13BC9-C956-497B-A297-5101F73C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템플릿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36ED2-E5CA-41E1-8D87-B49816A29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High-Definition Rendering Pipeline</a:t>
            </a:r>
          </a:p>
          <a:p>
            <a:pPr lvl="1"/>
            <a:r>
              <a:rPr lang="ko-KR" altLang="en-US" dirty="0"/>
              <a:t>고품질 그래픽 성능을 보여주기 위한 기능들이 포함됨</a:t>
            </a:r>
            <a:endParaRPr lang="en-US" altLang="ko-KR" dirty="0"/>
          </a:p>
          <a:p>
            <a:pPr lvl="2"/>
            <a:r>
              <a:rPr lang="ko-KR" altLang="en-US" dirty="0"/>
              <a:t>일부 개발단계인 기능도 포함되어 경우에 따라 불안정할 수 있음</a:t>
            </a:r>
            <a:endParaRPr lang="en-US" altLang="ko-KR" dirty="0"/>
          </a:p>
          <a:p>
            <a:pPr lvl="3"/>
            <a:r>
              <a:rPr lang="ko-KR" altLang="en-US" dirty="0"/>
              <a:t>추후 개발단계에 따라서는 일부 기능이 삭제될 수도 있음</a:t>
            </a:r>
            <a:endParaRPr lang="en-US" altLang="ko-KR" dirty="0"/>
          </a:p>
          <a:p>
            <a:pPr lvl="1"/>
            <a:r>
              <a:rPr lang="ko-KR" altLang="en-US" dirty="0"/>
              <a:t>고품질 콘텐츠 제작 시에 권장</a:t>
            </a:r>
            <a:endParaRPr lang="en-US" altLang="ko-KR" dirty="0"/>
          </a:p>
          <a:p>
            <a:pPr lvl="2"/>
            <a:r>
              <a:rPr lang="en-US" altLang="ko-KR" dirty="0"/>
              <a:t>DirectX 11 </a:t>
            </a:r>
            <a:r>
              <a:rPr lang="ko-KR" altLang="en-US" dirty="0"/>
              <a:t>이상에서 동작하는 </a:t>
            </a:r>
            <a:r>
              <a:rPr lang="en-US" altLang="ko-KR" dirty="0"/>
              <a:t>Shader Model 5.0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ko-KR" altLang="en-US" dirty="0"/>
              <a:t>고품질 재질 표현</a:t>
            </a:r>
            <a:endParaRPr lang="en-US" altLang="ko-KR" dirty="0"/>
          </a:p>
          <a:p>
            <a:pPr lvl="2"/>
            <a:r>
              <a:rPr lang="ko-KR" altLang="en-US" dirty="0"/>
              <a:t>고품질 광원 효과</a:t>
            </a:r>
            <a:endParaRPr lang="en-US" altLang="ko-KR" dirty="0"/>
          </a:p>
          <a:p>
            <a:pPr lvl="2"/>
            <a:r>
              <a:rPr lang="ko-KR" altLang="en-US" dirty="0"/>
              <a:t>유니티 내장 그래픽 후처리 기능 포함</a:t>
            </a:r>
            <a:endParaRPr lang="en-US" altLang="ko-KR" dirty="0"/>
          </a:p>
          <a:p>
            <a:pPr lvl="2"/>
            <a:r>
              <a:rPr lang="ko-KR" altLang="en-US" dirty="0"/>
              <a:t>유니티 </a:t>
            </a:r>
            <a:r>
              <a:rPr lang="en-US" altLang="ko-KR" dirty="0"/>
              <a:t>HDRI* </a:t>
            </a:r>
            <a:r>
              <a:rPr lang="ko-KR" altLang="en-US" dirty="0"/>
              <a:t>패키지 포함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E87EA-D65F-452C-ABA9-8443D2E0A017}"/>
              </a:ext>
            </a:extLst>
          </p:cNvPr>
          <p:cNvSpPr txBox="1"/>
          <p:nvPr/>
        </p:nvSpPr>
        <p:spPr>
          <a:xfrm>
            <a:off x="0" y="0"/>
            <a:ext cx="785824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HDRI : High Dynamic Range Image, 0~255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명암 단계보다 넓은 범위로 세밀하게 색을 표현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픽셀당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64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비트 이상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2387520" y="4629240"/>
              <a:ext cx="3080160" cy="31788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8160" y="4619880"/>
                <a:ext cx="309888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73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405F3-17A8-4529-BE72-80897B11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템플릿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529FD-75AA-4FC0-BC2D-62C31833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Lightweight</a:t>
            </a:r>
            <a:r>
              <a:rPr lang="ko-KR" altLang="en-US" dirty="0"/>
              <a:t> </a:t>
            </a:r>
            <a:r>
              <a:rPr lang="en-US" altLang="ko-KR" dirty="0"/>
              <a:t>Rendering</a:t>
            </a:r>
            <a:r>
              <a:rPr lang="ko-KR" altLang="en-US" dirty="0"/>
              <a:t> </a:t>
            </a:r>
            <a:r>
              <a:rPr lang="en-US" altLang="ko-KR" dirty="0"/>
              <a:t>Pipeline</a:t>
            </a:r>
          </a:p>
          <a:p>
            <a:pPr lvl="1"/>
            <a:r>
              <a:rPr lang="ko-KR" altLang="en-US" dirty="0"/>
              <a:t>성능에</a:t>
            </a:r>
            <a:r>
              <a:rPr lang="en-US" altLang="ko-KR" dirty="0"/>
              <a:t> </a:t>
            </a:r>
            <a:r>
              <a:rPr lang="ko-KR" altLang="en-US" dirty="0"/>
              <a:t>초점을 맞춘 콘텐츠 제작 시에 권장</a:t>
            </a:r>
            <a:endParaRPr lang="en-US" altLang="ko-KR" dirty="0"/>
          </a:p>
          <a:p>
            <a:pPr lvl="2"/>
            <a:r>
              <a:rPr lang="en-US" altLang="ko-KR" dirty="0"/>
              <a:t>‘Draw Call’</a:t>
            </a:r>
            <a:r>
              <a:rPr lang="ko-KR" altLang="en-US" dirty="0"/>
              <a:t>을 최대한 감소시킴</a:t>
            </a:r>
            <a:endParaRPr lang="en-US" altLang="ko-KR" dirty="0"/>
          </a:p>
          <a:p>
            <a:pPr lvl="3"/>
            <a:r>
              <a:rPr lang="ko-KR" altLang="en-US" dirty="0"/>
              <a:t>일부 화면 깨짐 발생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VR Lightweight Rendering Pipeline</a:t>
            </a:r>
          </a:p>
          <a:p>
            <a:pPr lvl="1"/>
            <a:r>
              <a:rPr lang="ko-KR" altLang="en-US" dirty="0"/>
              <a:t>가상현실 구현 시 성능에 초점을 맞추고 싶을 때 권장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1352520" y="2266920"/>
              <a:ext cx="2331000" cy="3852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3160" y="2257560"/>
                <a:ext cx="234972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2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github.com/Unity-Technologies/PostProcessing/wiki/images/screenshots/home-after.jpg">
            <a:extLst>
              <a:ext uri="{FF2B5EF4-FFF2-40B4-BE49-F238E27FC236}">
                <a16:creationId xmlns:a16="http://schemas.microsoft.com/office/drawing/2014/main" id="{90E1AC50-6D79-4CDF-9EFA-06ECF5076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84318"/>
            <a:ext cx="8784976" cy="494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F54EBA-DAD1-40BA-B746-BA8FFC5D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내장 그래픽 후처리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9CAAB-79D3-4D58-B57A-2C468ACC2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github.com/Unity-Technologies/PostProcessing/wiki/images/screenshots/home-before.jpg">
            <a:extLst>
              <a:ext uri="{FF2B5EF4-FFF2-40B4-BE49-F238E27FC236}">
                <a16:creationId xmlns:a16="http://schemas.microsoft.com/office/drawing/2014/main" id="{03C6E80D-E728-401D-9637-58DB50CAF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84319"/>
            <a:ext cx="8784976" cy="494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57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75000"/>
                <a:tint val="66000"/>
                <a:satMod val="160000"/>
              </a:schemeClr>
            </a:gs>
            <a:gs pos="50000">
              <a:schemeClr val="accent6">
                <a:lumMod val="75000"/>
                <a:tint val="44500"/>
                <a:satMod val="160000"/>
              </a:schemeClr>
            </a:gs>
            <a:gs pos="100000">
              <a:schemeClr val="accent6">
                <a:lumMod val="75000"/>
                <a:tint val="23500"/>
                <a:satMod val="160000"/>
              </a:schemeClr>
            </a:gs>
          </a:gsLst>
          <a:path path="circle">
            <a:fillToRect r="100000" b="100000"/>
          </a:path>
          <a:tileRect l="-100000" t="-100000"/>
        </a:gradFill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ctr">
          <a:defRPr sz="1200" dirty="0" err="1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82854</TotalTime>
  <Words>939</Words>
  <Application>Microsoft Office PowerPoint</Application>
  <PresentationFormat>화면 슬라이드 쇼(4:3)</PresentationFormat>
  <Paragraphs>244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Arial</vt:lpstr>
      <vt:lpstr>굴림</vt:lpstr>
      <vt:lpstr>Trebuchet MS</vt:lpstr>
      <vt:lpstr>Wingdings</vt:lpstr>
      <vt:lpstr>Tahoma</vt:lpstr>
      <vt:lpstr>Verdana</vt:lpstr>
      <vt:lpstr>맑은 고딕</vt:lpstr>
      <vt:lpstr>Office 테마</vt:lpstr>
      <vt:lpstr>유니티를 이용한 게임/앱 개발환경 준비</vt:lpstr>
      <vt:lpstr>목차</vt:lpstr>
      <vt:lpstr>프로젝트 생성</vt:lpstr>
      <vt:lpstr>새 프로젝트 시작</vt:lpstr>
      <vt:lpstr>유니티 허브의 템플릿</vt:lpstr>
      <vt:lpstr>유니티 템플릿(1/3)</vt:lpstr>
      <vt:lpstr>유니티 템플릿(2/3)</vt:lpstr>
      <vt:lpstr>유니티 템플릿(3/3)</vt:lpstr>
      <vt:lpstr>유니티 내장 그래픽 후처리 기능</vt:lpstr>
      <vt:lpstr>3D With Extras</vt:lpstr>
      <vt:lpstr>High Definition Rendering Pipeline</vt:lpstr>
      <vt:lpstr>Lightweight Rendering Pipeline</vt:lpstr>
      <vt:lpstr>유니티 프로젝트</vt:lpstr>
      <vt:lpstr>유니티 편집기 화면</vt:lpstr>
      <vt:lpstr>유니티 구성요소 및 기본 조작</vt:lpstr>
      <vt:lpstr>게임 물체</vt:lpstr>
      <vt:lpstr>툴바</vt:lpstr>
      <vt:lpstr>물체 선택 시</vt:lpstr>
      <vt:lpstr>Scene 기즈모</vt:lpstr>
      <vt:lpstr>Isometric vs. Perspective Mode</vt:lpstr>
      <vt:lpstr>마우스 버튼 조작</vt:lpstr>
      <vt:lpstr>물체 변환 기준점</vt:lpstr>
      <vt:lpstr>Local vs. Global</vt:lpstr>
      <vt:lpstr>Pivot vs. Center</vt:lpstr>
      <vt:lpstr>Game View</vt:lpstr>
      <vt:lpstr>Hierarchy</vt:lpstr>
      <vt:lpstr>Project</vt:lpstr>
      <vt:lpstr>Inspector(1/2)</vt:lpstr>
      <vt:lpstr>Inspector(2/2)</vt:lpstr>
      <vt:lpstr>과제 #1 : 기본 도형 생성</vt:lpstr>
      <vt:lpstr>안드로이드 빌드</vt:lpstr>
      <vt:lpstr>유니티 허브에서 모듈 추가하기(1/3)</vt:lpstr>
      <vt:lpstr>유니티 허브에서 모듈 추가하기(2/3)</vt:lpstr>
      <vt:lpstr>유니티 허브에서 모듈 추가하기(3/3)</vt:lpstr>
      <vt:lpstr>Java JDK 다운로드 및 설치</vt:lpstr>
      <vt:lpstr>Java JDK 다운로드 및 설치</vt:lpstr>
      <vt:lpstr>안드로이드 SDK 다운로드 및 설치</vt:lpstr>
      <vt:lpstr>설치 후 초기 설정</vt:lpstr>
      <vt:lpstr>유니티 설정</vt:lpstr>
      <vt:lpstr>안드로이드 앱 빌드</vt:lpstr>
      <vt:lpstr>Build Settings</vt:lpstr>
      <vt:lpstr>안드로이드 폰 설정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Lee kabsung</cp:lastModifiedBy>
  <cp:revision>2997</cp:revision>
  <cp:lastPrinted>2015-07-22T04:24:45Z</cp:lastPrinted>
  <dcterms:created xsi:type="dcterms:W3CDTF">2009-01-13T03:03:42Z</dcterms:created>
  <dcterms:modified xsi:type="dcterms:W3CDTF">2019-09-06T11:45:19Z</dcterms:modified>
</cp:coreProperties>
</file>